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9" r:id="rId21"/>
    <p:sldId id="276" r:id="rId22"/>
    <p:sldId id="277" r:id="rId23"/>
    <p:sldId id="278" r:id="rId24"/>
    <p:sldId id="275"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C7F39EF-9467-4FA3-AF67-315CE41411FB}" type="datetimeFigureOut">
              <a:rPr lang="en-IN" smtClean="0"/>
              <a:t>19-12-2020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0BD12F8-D2B6-4C4E-83D8-725216B4BECC}"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BD12F8-D2B6-4C4E-83D8-725216B4BEC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BD12F8-D2B6-4C4E-83D8-725216B4BEC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BD12F8-D2B6-4C4E-83D8-725216B4BECC}"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BD12F8-D2B6-4C4E-83D8-725216B4BECC}"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0BD12F8-D2B6-4C4E-83D8-725216B4BECC}"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90BD12F8-D2B6-4C4E-83D8-725216B4BEC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90BD12F8-D2B6-4C4E-83D8-725216B4BECC}"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C7F39EF-9467-4FA3-AF67-315CE41411FB}" type="datetimeFigureOut">
              <a:rPr lang="en-IN" smtClean="0"/>
              <a:t>19-12-2020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90BD12F8-D2B6-4C4E-83D8-725216B4BEC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C7F39EF-9467-4FA3-AF67-315CE41411FB}" type="datetimeFigureOut">
              <a:rPr lang="en-IN" smtClean="0"/>
              <a:t>19-12-2020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0BD12F8-D2B6-4C4E-83D8-725216B4BEC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C7F39EF-9467-4FA3-AF67-315CE41411FB}" type="datetimeFigureOut">
              <a:rPr lang="en-IN" smtClean="0"/>
              <a:t>19-12-2020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0BD12F8-D2B6-4C4E-83D8-725216B4BECC}"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C7F39EF-9467-4FA3-AF67-315CE41411FB}" type="datetimeFigureOut">
              <a:rPr lang="en-IN" smtClean="0"/>
              <a:t>19-12-2020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BD12F8-D2B6-4C4E-83D8-725216B4BEC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Technical_analysis" TargetMode="External"/><Relationship Id="rId2" Type="http://schemas.openxmlformats.org/officeDocument/2006/relationships/hyperlink" Target="https://en.wikipedia.org/wiki/Financial_marke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Product_lifecycle" TargetMode="External"/><Relationship Id="rId2" Type="http://schemas.openxmlformats.org/officeDocument/2006/relationships/hyperlink" Target="https://en.wikipedia.org/wiki/Reta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Product_mix" TargetMode="External"/><Relationship Id="rId7" Type="http://schemas.openxmlformats.org/officeDocument/2006/relationships/hyperlink" Target="https://en.wikipedia.org/wiki/Logistics" TargetMode="External"/><Relationship Id="rId2" Type="http://schemas.openxmlformats.org/officeDocument/2006/relationships/hyperlink" Target="https://en.wikipedia.org/wiki/Market_share" TargetMode="External"/><Relationship Id="rId1" Type="http://schemas.openxmlformats.org/officeDocument/2006/relationships/slideLayout" Target="../slideLayouts/slideLayout2.xml"/><Relationship Id="rId6" Type="http://schemas.openxmlformats.org/officeDocument/2006/relationships/hyperlink" Target="https://en.wikipedia.org/wiki/Business_hours" TargetMode="External"/><Relationship Id="rId5" Type="http://schemas.openxmlformats.org/officeDocument/2006/relationships/hyperlink" Target="https://en.wikipedia.org/wiki/Sales_promotion" TargetMode="External"/><Relationship Id="rId4" Type="http://schemas.openxmlformats.org/officeDocument/2006/relationships/hyperlink" Target="https://en.wikipedia.org/wiki/Customer_servic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World_War_II" TargetMode="External"/><Relationship Id="rId2" Type="http://schemas.openxmlformats.org/officeDocument/2006/relationships/hyperlink" Target="https://en.wikipedia.org/w/index.php?title=Chain_business&amp;action=edit&amp;redlink=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611606"/>
            <a:ext cx="8062664" cy="1473577"/>
          </a:xfrm>
        </p:spPr>
        <p:txBody>
          <a:bodyPr>
            <a:noAutofit/>
          </a:bodyPr>
          <a:lstStyle/>
          <a:p>
            <a:r>
              <a:rPr lang="en-US" sz="4400" b="1" dirty="0" smtClean="0">
                <a:latin typeface="Times New Roman" pitchFamily="18" charset="0"/>
                <a:cs typeface="Times New Roman" pitchFamily="18" charset="0"/>
              </a:rPr>
              <a:t>Unit-1</a:t>
            </a:r>
          </a:p>
          <a:p>
            <a:r>
              <a:rPr lang="en-US" sz="4400" b="1" dirty="0" smtClean="0">
                <a:latin typeface="Times New Roman" pitchFamily="18" charset="0"/>
                <a:cs typeface="Times New Roman" pitchFamily="18" charset="0"/>
              </a:rPr>
              <a:t>Retail Management</a:t>
            </a:r>
            <a:endParaRPr lang="en-IN"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2920346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3"/>
            <a:ext cx="8229600" cy="4752529"/>
          </a:xfrm>
        </p:spPr>
        <p:txBody>
          <a:bodyPr>
            <a:normAutofit fontScale="77500" lnSpcReduction="20000"/>
          </a:bodyPr>
          <a:lstStyle/>
          <a:p>
            <a:r>
              <a:rPr lang="en-IN" sz="3300" b="1" dirty="0">
                <a:latin typeface="Times New Roman" pitchFamily="18" charset="0"/>
                <a:cs typeface="Times New Roman" pitchFamily="18" charset="0"/>
              </a:rPr>
              <a:t>Malls:</a:t>
            </a:r>
            <a:r>
              <a:rPr lang="en-IN" sz="3300" dirty="0">
                <a:latin typeface="Times New Roman" pitchFamily="18" charset="0"/>
                <a:cs typeface="Times New Roman" pitchFamily="18" charset="0"/>
              </a:rPr>
              <a:t> The largest form of organized retailing today. Located mainly in metro cities, in proximity to urban outskirts. Ranges from 60,000 </a:t>
            </a:r>
            <a:r>
              <a:rPr lang="en-IN" sz="3300" dirty="0" err="1">
                <a:latin typeface="Times New Roman" pitchFamily="18" charset="0"/>
                <a:cs typeface="Times New Roman" pitchFamily="18" charset="0"/>
              </a:rPr>
              <a:t>sqft</a:t>
            </a:r>
            <a:r>
              <a:rPr lang="en-IN" sz="3300" dirty="0">
                <a:latin typeface="Times New Roman" pitchFamily="18" charset="0"/>
                <a:cs typeface="Times New Roman" pitchFamily="18" charset="0"/>
              </a:rPr>
              <a:t> to 7,00,000sqft and above. They lend an ideal shopping experience with an amalgamation of product, service and entertainment, all under a common roof. Examples include Shoppers Stop, </a:t>
            </a:r>
            <a:r>
              <a:rPr lang="en-IN" sz="3300" dirty="0" err="1">
                <a:latin typeface="Times New Roman" pitchFamily="18" charset="0"/>
                <a:cs typeface="Times New Roman" pitchFamily="18" charset="0"/>
              </a:rPr>
              <a:t>Piramyd</a:t>
            </a:r>
            <a:r>
              <a:rPr lang="en-IN" sz="3300" dirty="0">
                <a:latin typeface="Times New Roman" pitchFamily="18" charset="0"/>
                <a:cs typeface="Times New Roman" pitchFamily="18" charset="0"/>
              </a:rPr>
              <a:t>, </a:t>
            </a:r>
            <a:r>
              <a:rPr lang="en-IN" sz="3300" dirty="0" err="1">
                <a:latin typeface="Times New Roman" pitchFamily="18" charset="0"/>
                <a:cs typeface="Times New Roman" pitchFamily="18" charset="0"/>
              </a:rPr>
              <a:t>Pantaloon</a:t>
            </a:r>
            <a:r>
              <a:rPr lang="en-IN" sz="3300" dirty="0">
                <a:latin typeface="Times New Roman" pitchFamily="18" charset="0"/>
                <a:cs typeface="Times New Roman" pitchFamily="18" charset="0"/>
              </a:rPr>
              <a:t>.</a:t>
            </a:r>
          </a:p>
          <a:p>
            <a:pPr marL="109728" indent="0">
              <a:buNone/>
            </a:pPr>
            <a:r>
              <a:rPr lang="en-IN" sz="3300" dirty="0">
                <a:latin typeface="Times New Roman" pitchFamily="18" charset="0"/>
                <a:cs typeface="Times New Roman" pitchFamily="18" charset="0"/>
              </a:rPr>
              <a:t> </a:t>
            </a:r>
          </a:p>
          <a:p>
            <a:r>
              <a:rPr lang="en-IN" sz="3300" b="1" dirty="0" smtClean="0">
                <a:latin typeface="Times New Roman" pitchFamily="18" charset="0"/>
                <a:cs typeface="Times New Roman" pitchFamily="18" charset="0"/>
              </a:rPr>
              <a:t>Specialty </a:t>
            </a:r>
            <a:r>
              <a:rPr lang="en-IN" sz="3300" b="1" dirty="0">
                <a:latin typeface="Times New Roman" pitchFamily="18" charset="0"/>
                <a:cs typeface="Times New Roman" pitchFamily="18" charset="0"/>
              </a:rPr>
              <a:t>Stores: </a:t>
            </a:r>
            <a:r>
              <a:rPr lang="en-IN" sz="3300" dirty="0">
                <a:latin typeface="Times New Roman" pitchFamily="18" charset="0"/>
                <a:cs typeface="Times New Roman" pitchFamily="18" charset="0"/>
              </a:rPr>
              <a:t>Chains such as the Bangalore based Kids Kemp, the Mumbai books retailer Crossword, RPG's Music World and the Times Group's music chain Planet M, are focusing on specific market segments and have established themselves strongly in their sectors. </a:t>
            </a:r>
          </a:p>
          <a:p>
            <a:pPr marL="109728" indent="0">
              <a:buNone/>
            </a:pPr>
            <a:endParaRPr lang="en-IN" sz="3300" dirty="0">
              <a:latin typeface="Times New Roman" pitchFamily="18" charset="0"/>
              <a:cs typeface="Times New Roman" pitchFamily="18" charset="0"/>
            </a:endParaRPr>
          </a:p>
          <a:p>
            <a:pPr marL="109728" indent="0">
              <a:buNone/>
            </a:pPr>
            <a:endParaRPr lang="en-IN" dirty="0"/>
          </a:p>
        </p:txBody>
      </p:sp>
      <p:sp>
        <p:nvSpPr>
          <p:cNvPr id="3" name="Title 2"/>
          <p:cNvSpPr>
            <a:spLocks noGrp="1"/>
          </p:cNvSpPr>
          <p:nvPr>
            <p:ph type="title"/>
          </p:nvPr>
        </p:nvSpPr>
        <p:spPr>
          <a:xfrm>
            <a:off x="457200" y="274638"/>
            <a:ext cx="8229600" cy="706090"/>
          </a:xfrm>
        </p:spPr>
        <p:txBody>
          <a:bodyPr>
            <a:normAutofit fontScale="90000"/>
          </a:bodyPr>
          <a:lstStyle/>
          <a:p>
            <a:pPr algn="ctr"/>
            <a:r>
              <a:rPr lang="en-IN" sz="4400" dirty="0" smtClean="0">
                <a:latin typeface="Times New Roman" pitchFamily="18" charset="0"/>
                <a:cs typeface="Times New Roman" pitchFamily="18" charset="0"/>
              </a:rPr>
              <a:t/>
            </a:r>
            <a:br>
              <a:rPr lang="en-IN" sz="4400" dirty="0" smtClean="0">
                <a:latin typeface="Times New Roman" pitchFamily="18" charset="0"/>
                <a:cs typeface="Times New Roman" pitchFamily="18" charset="0"/>
              </a:rPr>
            </a:br>
            <a:r>
              <a:rPr lang="en-IN" sz="4400" dirty="0" smtClean="0">
                <a:latin typeface="Times New Roman" pitchFamily="18" charset="0"/>
                <a:cs typeface="Times New Roman" pitchFamily="18" charset="0"/>
              </a:rPr>
              <a:t>Types </a:t>
            </a:r>
            <a:r>
              <a:rPr lang="en-IN" sz="4400" dirty="0">
                <a:latin typeface="Times New Roman" pitchFamily="18" charset="0"/>
                <a:cs typeface="Times New Roman" pitchFamily="18" charset="0"/>
              </a:rPr>
              <a:t>of retailers</a:t>
            </a:r>
            <a:r>
              <a:rPr lang="en-IN" dirty="0"/>
              <a:t/>
            </a:r>
            <a:br>
              <a:rPr lang="en-IN" dirty="0"/>
            </a:br>
            <a:endParaRPr lang="en-IN" dirty="0"/>
          </a:p>
        </p:txBody>
      </p:sp>
    </p:spTree>
    <p:extLst>
      <p:ext uri="{BB962C8B-B14F-4D97-AF65-F5344CB8AC3E}">
        <p14:creationId xmlns:p14="http://schemas.microsoft.com/office/powerpoint/2010/main" val="3866943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0648"/>
            <a:ext cx="8424936" cy="5760640"/>
          </a:xfrm>
        </p:spPr>
        <p:txBody>
          <a:bodyPr>
            <a:noAutofit/>
          </a:bodyPr>
          <a:lstStyle/>
          <a:p>
            <a:r>
              <a:rPr lang="en-IN" sz="2600" b="1" dirty="0">
                <a:latin typeface="Times New Roman" pitchFamily="18" charset="0"/>
                <a:cs typeface="Times New Roman" pitchFamily="18" charset="0"/>
              </a:rPr>
              <a:t>Discount Stores: </a:t>
            </a:r>
            <a:r>
              <a:rPr lang="en-IN" sz="2600" dirty="0">
                <a:latin typeface="Times New Roman" pitchFamily="18" charset="0"/>
                <a:cs typeface="Times New Roman" pitchFamily="18" charset="0"/>
              </a:rPr>
              <a:t>As the name suggests, discount stores or factory outlets, offer discounts on the MRP through selling in bulk reaching economies of scale or excess stock left over at the season. The product category can range from a variety of perishable/ non perishable goods .</a:t>
            </a:r>
          </a:p>
          <a:p>
            <a:pPr marL="109728" indent="0">
              <a:buNone/>
            </a:pPr>
            <a:r>
              <a:rPr lang="en-IN" sz="2600" dirty="0">
                <a:latin typeface="Times New Roman" pitchFamily="18" charset="0"/>
                <a:cs typeface="Times New Roman" pitchFamily="18" charset="0"/>
              </a:rPr>
              <a:t> </a:t>
            </a:r>
          </a:p>
          <a:p>
            <a:r>
              <a:rPr lang="en-IN" sz="2600" b="1" dirty="0">
                <a:latin typeface="Times New Roman" pitchFamily="18" charset="0"/>
                <a:cs typeface="Times New Roman" pitchFamily="18" charset="0"/>
              </a:rPr>
              <a:t>Department Stores: </a:t>
            </a:r>
            <a:r>
              <a:rPr lang="en-IN" sz="2600" dirty="0">
                <a:latin typeface="Times New Roman" pitchFamily="18" charset="0"/>
                <a:cs typeface="Times New Roman" pitchFamily="18" charset="0"/>
              </a:rPr>
              <a:t>Large stores ranging from 20000-50000 sq. </a:t>
            </a:r>
            <a:r>
              <a:rPr lang="en-IN" sz="2600" dirty="0" err="1">
                <a:latin typeface="Times New Roman" pitchFamily="18" charset="0"/>
                <a:cs typeface="Times New Roman" pitchFamily="18" charset="0"/>
              </a:rPr>
              <a:t>ft</a:t>
            </a:r>
            <a:r>
              <a:rPr lang="en-IN" sz="2600" dirty="0">
                <a:latin typeface="Times New Roman" pitchFamily="18" charset="0"/>
                <a:cs typeface="Times New Roman" pitchFamily="18" charset="0"/>
              </a:rPr>
              <a:t>, catering to a variety of consumer needs. Further classified into localized departments such as clothing, toys, home, groceries, etc.</a:t>
            </a:r>
          </a:p>
          <a:p>
            <a:pPr marL="109728" indent="0">
              <a:buNone/>
            </a:pPr>
            <a:r>
              <a:rPr lang="en-IN" sz="2600" dirty="0">
                <a:latin typeface="Times New Roman" pitchFamily="18" charset="0"/>
                <a:cs typeface="Times New Roman" pitchFamily="18" charset="0"/>
              </a:rPr>
              <a:t> </a:t>
            </a:r>
          </a:p>
          <a:p>
            <a:r>
              <a:rPr lang="en-IN" sz="2600" b="1" dirty="0" smtClean="0">
                <a:latin typeface="Times New Roman" pitchFamily="18" charset="0"/>
                <a:cs typeface="Times New Roman" pitchFamily="18" charset="0"/>
              </a:rPr>
              <a:t> </a:t>
            </a:r>
            <a:r>
              <a:rPr lang="en-IN" sz="2600" b="1" dirty="0">
                <a:latin typeface="Times New Roman" pitchFamily="18" charset="0"/>
                <a:cs typeface="Times New Roman" pitchFamily="18" charset="0"/>
              </a:rPr>
              <a:t>Department Stores: </a:t>
            </a:r>
            <a:r>
              <a:rPr lang="en-IN" sz="2600" dirty="0">
                <a:latin typeface="Times New Roman" pitchFamily="18" charset="0"/>
                <a:cs typeface="Times New Roman" pitchFamily="18" charset="0"/>
              </a:rPr>
              <a:t>Departmental Stores are expected to take over the apparel business from exclusive brand showrooms. </a:t>
            </a:r>
            <a:endParaRPr lang="en-IN" sz="2600" dirty="0">
              <a:latin typeface="Times New Roman" pitchFamily="18" charset="0"/>
              <a:cs typeface="Times New Roman" pitchFamily="18" charset="0"/>
            </a:endParaRPr>
          </a:p>
        </p:txBody>
      </p:sp>
    </p:spTree>
    <p:extLst>
      <p:ext uri="{BB962C8B-B14F-4D97-AF65-F5344CB8AC3E}">
        <p14:creationId xmlns:p14="http://schemas.microsoft.com/office/powerpoint/2010/main" val="269694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424936" cy="5688632"/>
          </a:xfrm>
        </p:spPr>
        <p:txBody>
          <a:bodyPr>
            <a:normAutofit fontScale="70000" lnSpcReduction="20000"/>
          </a:bodyPr>
          <a:lstStyle/>
          <a:p>
            <a:r>
              <a:rPr lang="en-IN" sz="3100" b="1" dirty="0">
                <a:latin typeface="Times New Roman" pitchFamily="18" charset="0"/>
                <a:cs typeface="Times New Roman" pitchFamily="18" charset="0"/>
              </a:rPr>
              <a:t>Hyper marts/Supermarkets</a:t>
            </a:r>
            <a:r>
              <a:rPr lang="en-IN" sz="3100" dirty="0">
                <a:latin typeface="Times New Roman" pitchFamily="18" charset="0"/>
                <a:cs typeface="Times New Roman" pitchFamily="18" charset="0"/>
              </a:rPr>
              <a:t>: Large self service outlets, catering to varied shopper needs are termed as Supermarkets. These are located in or near residential high streets. These stores today contribute to 30% of all food &amp; grocery organized retail sales. Super Markets can further be classified in to mini supermarkets typically 1,000 </a:t>
            </a:r>
            <a:r>
              <a:rPr lang="en-IN" sz="3100" dirty="0" err="1">
                <a:latin typeface="Times New Roman" pitchFamily="18" charset="0"/>
                <a:cs typeface="Times New Roman" pitchFamily="18" charset="0"/>
              </a:rPr>
              <a:t>sqft</a:t>
            </a:r>
            <a:r>
              <a:rPr lang="en-IN" sz="3100" dirty="0">
                <a:latin typeface="Times New Roman" pitchFamily="18" charset="0"/>
                <a:cs typeface="Times New Roman" pitchFamily="18" charset="0"/>
              </a:rPr>
              <a:t> to 2,000 </a:t>
            </a:r>
            <a:r>
              <a:rPr lang="en-IN" sz="3100" dirty="0" err="1">
                <a:latin typeface="Times New Roman" pitchFamily="18" charset="0"/>
                <a:cs typeface="Times New Roman" pitchFamily="18" charset="0"/>
              </a:rPr>
              <a:t>sqft</a:t>
            </a:r>
            <a:r>
              <a:rPr lang="en-IN" sz="3100" dirty="0">
                <a:latin typeface="Times New Roman" pitchFamily="18" charset="0"/>
                <a:cs typeface="Times New Roman" pitchFamily="18" charset="0"/>
              </a:rPr>
              <a:t> and large supermarkets ranging from of 3,500 </a:t>
            </a:r>
            <a:r>
              <a:rPr lang="en-IN" sz="3100" dirty="0" err="1">
                <a:latin typeface="Times New Roman" pitchFamily="18" charset="0"/>
                <a:cs typeface="Times New Roman" pitchFamily="18" charset="0"/>
              </a:rPr>
              <a:t>sqft</a:t>
            </a:r>
            <a:r>
              <a:rPr lang="en-IN" sz="3100" dirty="0">
                <a:latin typeface="Times New Roman" pitchFamily="18" charset="0"/>
                <a:cs typeface="Times New Roman" pitchFamily="18" charset="0"/>
              </a:rPr>
              <a:t> to 5,000 </a:t>
            </a:r>
            <a:r>
              <a:rPr lang="en-IN" sz="3100" dirty="0" err="1">
                <a:latin typeface="Times New Roman" pitchFamily="18" charset="0"/>
                <a:cs typeface="Times New Roman" pitchFamily="18" charset="0"/>
              </a:rPr>
              <a:t>sq</a:t>
            </a:r>
            <a:r>
              <a:rPr lang="en-IN" sz="3100" dirty="0">
                <a:latin typeface="Times New Roman" pitchFamily="18" charset="0"/>
                <a:cs typeface="Times New Roman" pitchFamily="18" charset="0"/>
              </a:rPr>
              <a:t> ft. having a strong focus on food &amp; grocery and personal sales.</a:t>
            </a:r>
          </a:p>
          <a:p>
            <a:pPr marL="109728" indent="0">
              <a:buNone/>
            </a:pPr>
            <a:endParaRPr lang="en-IN" sz="3100" b="1" dirty="0">
              <a:latin typeface="Times New Roman" pitchFamily="18" charset="0"/>
              <a:cs typeface="Times New Roman" pitchFamily="18" charset="0"/>
            </a:endParaRPr>
          </a:p>
          <a:p>
            <a:r>
              <a:rPr lang="en-IN" sz="3100" b="1" dirty="0" smtClean="0">
                <a:latin typeface="Times New Roman" pitchFamily="18" charset="0"/>
                <a:cs typeface="Times New Roman" pitchFamily="18" charset="0"/>
              </a:rPr>
              <a:t> </a:t>
            </a:r>
            <a:r>
              <a:rPr lang="en-IN" sz="3100" b="1" dirty="0">
                <a:latin typeface="Times New Roman" pitchFamily="18" charset="0"/>
                <a:cs typeface="Times New Roman" pitchFamily="18" charset="0"/>
              </a:rPr>
              <a:t>Convenience Stores</a:t>
            </a:r>
            <a:r>
              <a:rPr lang="en-IN" sz="3100" dirty="0">
                <a:latin typeface="Times New Roman" pitchFamily="18" charset="0"/>
                <a:cs typeface="Times New Roman" pitchFamily="18" charset="0"/>
              </a:rPr>
              <a:t>: These are relatively small stores 400-2,000 sq. feet located near residential areas. They stock a limited range of high-turnover convenience products and are usually open for extended periods during the day, seven days a week. Prices are slightly higher due to the convenience premium.</a:t>
            </a:r>
          </a:p>
          <a:p>
            <a:pPr marL="109728" indent="0">
              <a:buNone/>
            </a:pPr>
            <a:r>
              <a:rPr lang="en-IN" sz="3100" dirty="0">
                <a:latin typeface="Times New Roman" pitchFamily="18" charset="0"/>
                <a:cs typeface="Times New Roman" pitchFamily="18" charset="0"/>
              </a:rPr>
              <a:t> </a:t>
            </a:r>
          </a:p>
          <a:p>
            <a:r>
              <a:rPr lang="en-IN" sz="3100" b="1" dirty="0" smtClean="0">
                <a:latin typeface="Times New Roman" pitchFamily="18" charset="0"/>
                <a:cs typeface="Times New Roman" pitchFamily="18" charset="0"/>
              </a:rPr>
              <a:t> </a:t>
            </a:r>
            <a:r>
              <a:rPr lang="en-IN" sz="3100" b="1" dirty="0">
                <a:latin typeface="Times New Roman" pitchFamily="18" charset="0"/>
                <a:cs typeface="Times New Roman" pitchFamily="18" charset="0"/>
              </a:rPr>
              <a:t>MBO’s: </a:t>
            </a:r>
            <a:r>
              <a:rPr lang="en-IN" sz="3100" dirty="0">
                <a:latin typeface="Times New Roman" pitchFamily="18" charset="0"/>
                <a:cs typeface="Times New Roman" pitchFamily="18" charset="0"/>
              </a:rPr>
              <a:t>Multi Brand outlets, also known as Category Killers, offer several brands across a single product category. These usually do well in busy market places and Metros.</a:t>
            </a:r>
          </a:p>
          <a:p>
            <a:pPr marL="109728" indent="0">
              <a:buNone/>
            </a:pPr>
            <a:r>
              <a:rPr lang="en-IN" sz="3100" dirty="0">
                <a:latin typeface="Times New Roman" pitchFamily="18" charset="0"/>
                <a:cs typeface="Times New Roman" pitchFamily="18" charset="0"/>
              </a:rPr>
              <a:t> </a:t>
            </a:r>
          </a:p>
          <a:p>
            <a:pPr marL="109728" indent="0">
              <a:buNone/>
            </a:pPr>
            <a:endParaRPr lang="en-IN" dirty="0"/>
          </a:p>
        </p:txBody>
      </p:sp>
    </p:spTree>
    <p:extLst>
      <p:ext uri="{BB962C8B-B14F-4D97-AF65-F5344CB8AC3E}">
        <p14:creationId xmlns:p14="http://schemas.microsoft.com/office/powerpoint/2010/main" val="124714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IN" sz="4000" dirty="0">
                <a:latin typeface="Times New Roman" pitchFamily="18" charset="0"/>
                <a:cs typeface="Times New Roman" pitchFamily="18" charset="0"/>
              </a:rPr>
              <a:t>Market segments and channels</a:t>
            </a:r>
            <a:br>
              <a:rPr lang="en-IN" sz="4000" dirty="0">
                <a:latin typeface="Times New Roman" pitchFamily="18" charset="0"/>
                <a:cs typeface="Times New Roman" pitchFamily="18" charset="0"/>
              </a:rPr>
            </a:br>
            <a:endParaRPr lang="en-IN" sz="4000" dirty="0">
              <a:latin typeface="Times New Roman" pitchFamily="18" charset="0"/>
              <a:cs typeface="Times New Roman" pitchFamily="18"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908720"/>
            <a:ext cx="8568952" cy="4896544"/>
          </a:xfrm>
        </p:spPr>
      </p:pic>
    </p:spTree>
    <p:extLst>
      <p:ext uri="{BB962C8B-B14F-4D97-AF65-F5344CB8AC3E}">
        <p14:creationId xmlns:p14="http://schemas.microsoft.com/office/powerpoint/2010/main" val="1571335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332656"/>
            <a:ext cx="8928992" cy="5616623"/>
          </a:xfrm>
        </p:spPr>
      </p:pic>
    </p:spTree>
    <p:extLst>
      <p:ext uri="{BB962C8B-B14F-4D97-AF65-F5344CB8AC3E}">
        <p14:creationId xmlns:p14="http://schemas.microsoft.com/office/powerpoint/2010/main" val="1413681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332657"/>
            <a:ext cx="8352928" cy="5616623"/>
          </a:xfrm>
        </p:spPr>
      </p:pic>
    </p:spTree>
    <p:extLst>
      <p:ext uri="{BB962C8B-B14F-4D97-AF65-F5344CB8AC3E}">
        <p14:creationId xmlns:p14="http://schemas.microsoft.com/office/powerpoint/2010/main" val="3713213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548681"/>
            <a:ext cx="8712968" cy="5256584"/>
          </a:xfrm>
        </p:spPr>
      </p:pic>
    </p:spTree>
    <p:extLst>
      <p:ext uri="{BB962C8B-B14F-4D97-AF65-F5344CB8AC3E}">
        <p14:creationId xmlns:p14="http://schemas.microsoft.com/office/powerpoint/2010/main" val="3054677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476672"/>
            <a:ext cx="8352928" cy="5400600"/>
          </a:xfrm>
        </p:spPr>
      </p:pic>
    </p:spTree>
    <p:extLst>
      <p:ext uri="{BB962C8B-B14F-4D97-AF65-F5344CB8AC3E}">
        <p14:creationId xmlns:p14="http://schemas.microsoft.com/office/powerpoint/2010/main" val="3373289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1"/>
            <a:ext cx="8229600" cy="4608512"/>
          </a:xfrm>
        </p:spPr>
        <p:txBody>
          <a:bodyPr>
            <a:normAutofit/>
          </a:bodyPr>
          <a:lstStyle/>
          <a:p>
            <a:r>
              <a:rPr lang="en-IN" sz="2800" dirty="0">
                <a:latin typeface="Times New Roman" pitchFamily="18" charset="0"/>
                <a:cs typeface="Times New Roman" pitchFamily="18" charset="0"/>
              </a:rPr>
              <a:t>A </a:t>
            </a:r>
            <a:r>
              <a:rPr lang="en-IN" sz="2800" b="1" dirty="0">
                <a:latin typeface="Times New Roman" pitchFamily="18" charset="0"/>
                <a:cs typeface="Times New Roman" pitchFamily="18" charset="0"/>
              </a:rPr>
              <a:t>market trend</a:t>
            </a:r>
            <a:r>
              <a:rPr lang="en-IN" sz="2800" dirty="0">
                <a:latin typeface="Times New Roman" pitchFamily="18" charset="0"/>
                <a:cs typeface="Times New Roman" pitchFamily="18" charset="0"/>
              </a:rPr>
              <a:t> is a perceived tendency of </a:t>
            </a:r>
            <a:r>
              <a:rPr lang="en-IN" sz="2800" dirty="0">
                <a:latin typeface="Times New Roman" pitchFamily="18" charset="0"/>
                <a:cs typeface="Times New Roman" pitchFamily="18" charset="0"/>
                <a:hlinkClick r:id="rId2" tooltip="Financial market"/>
              </a:rPr>
              <a:t>financial markets</a:t>
            </a:r>
            <a:r>
              <a:rPr lang="en-IN" sz="2800" dirty="0">
                <a:latin typeface="Times New Roman" pitchFamily="18" charset="0"/>
                <a:cs typeface="Times New Roman" pitchFamily="18" charset="0"/>
              </a:rPr>
              <a:t> to move in a particular direction over </a:t>
            </a:r>
            <a:r>
              <a:rPr lang="en-IN" sz="2800" dirty="0" smtClean="0">
                <a:latin typeface="Times New Roman" pitchFamily="18" charset="0"/>
                <a:cs typeface="Times New Roman" pitchFamily="18" charset="0"/>
              </a:rPr>
              <a:t>time.</a:t>
            </a:r>
            <a:endParaRPr lang="en-IN" sz="2800" baseline="30000" dirty="0">
              <a:latin typeface="Times New Roman" pitchFamily="18" charset="0"/>
              <a:cs typeface="Times New Roman" pitchFamily="18" charset="0"/>
            </a:endParaRPr>
          </a:p>
          <a:p>
            <a:r>
              <a:rPr lang="en-IN" sz="2800" dirty="0" smtClean="0">
                <a:latin typeface="Times New Roman" pitchFamily="18" charset="0"/>
                <a:cs typeface="Times New Roman" pitchFamily="18" charset="0"/>
              </a:rPr>
              <a:t>These </a:t>
            </a:r>
            <a:r>
              <a:rPr lang="en-IN" sz="2800" dirty="0">
                <a:latin typeface="Times New Roman" pitchFamily="18" charset="0"/>
                <a:cs typeface="Times New Roman" pitchFamily="18" charset="0"/>
              </a:rPr>
              <a:t>trends are classified as </a:t>
            </a:r>
            <a:r>
              <a:rPr lang="en-IN" sz="2800" i="1" dirty="0">
                <a:latin typeface="Times New Roman" pitchFamily="18" charset="0"/>
                <a:cs typeface="Times New Roman" pitchFamily="18" charset="0"/>
              </a:rPr>
              <a:t>secular</a:t>
            </a:r>
            <a:r>
              <a:rPr lang="en-IN" sz="2800" dirty="0">
                <a:latin typeface="Times New Roman" pitchFamily="18" charset="0"/>
                <a:cs typeface="Times New Roman" pitchFamily="18" charset="0"/>
              </a:rPr>
              <a:t> for long time frames, </a:t>
            </a:r>
            <a:r>
              <a:rPr lang="en-IN" sz="2800" i="1" dirty="0">
                <a:latin typeface="Times New Roman" pitchFamily="18" charset="0"/>
                <a:cs typeface="Times New Roman" pitchFamily="18" charset="0"/>
              </a:rPr>
              <a:t>primary</a:t>
            </a:r>
            <a:r>
              <a:rPr lang="en-IN" sz="2800" dirty="0">
                <a:latin typeface="Times New Roman" pitchFamily="18" charset="0"/>
                <a:cs typeface="Times New Roman" pitchFamily="18" charset="0"/>
              </a:rPr>
              <a:t> for medium time frames, and </a:t>
            </a:r>
            <a:r>
              <a:rPr lang="en-IN" sz="2800" i="1" dirty="0">
                <a:latin typeface="Times New Roman" pitchFamily="18" charset="0"/>
                <a:cs typeface="Times New Roman" pitchFamily="18" charset="0"/>
              </a:rPr>
              <a:t>secondary</a:t>
            </a:r>
            <a:r>
              <a:rPr lang="en-IN" sz="2800" dirty="0">
                <a:latin typeface="Times New Roman" pitchFamily="18" charset="0"/>
                <a:cs typeface="Times New Roman" pitchFamily="18" charset="0"/>
              </a:rPr>
              <a:t> for short time frames</a:t>
            </a:r>
            <a:r>
              <a:rPr lang="en-IN" sz="2800" dirty="0" smtClean="0">
                <a:latin typeface="Times New Roman" pitchFamily="18" charset="0"/>
                <a:cs typeface="Times New Roman" pitchFamily="18" charset="0"/>
              </a:rPr>
              <a:t>.</a:t>
            </a:r>
            <a:endParaRPr lang="en-IN" sz="2800" baseline="30000" dirty="0">
              <a:latin typeface="Times New Roman" pitchFamily="18" charset="0"/>
              <a:cs typeface="Times New Roman" pitchFamily="18" charset="0"/>
            </a:endParaRPr>
          </a:p>
          <a:p>
            <a:r>
              <a:rPr lang="en-IN" sz="2800" dirty="0">
                <a:latin typeface="Times New Roman" pitchFamily="18" charset="0"/>
                <a:cs typeface="Times New Roman" pitchFamily="18" charset="0"/>
              </a:rPr>
              <a:t> Traders attempt to identify market trends using </a:t>
            </a:r>
            <a:r>
              <a:rPr lang="en-IN" sz="2800" dirty="0">
                <a:latin typeface="Times New Roman" pitchFamily="18" charset="0"/>
                <a:cs typeface="Times New Roman" pitchFamily="18" charset="0"/>
                <a:hlinkClick r:id="rId3" tooltip="Technical analysis"/>
              </a:rPr>
              <a:t>technical analysis</a:t>
            </a:r>
            <a:r>
              <a:rPr lang="en-IN" sz="2800" dirty="0">
                <a:latin typeface="Times New Roman" pitchFamily="18" charset="0"/>
                <a:cs typeface="Times New Roman" pitchFamily="18" charset="0"/>
              </a:rPr>
              <a:t>, a framework which characterizes market trends as predictable price tendencies within the market when price reaches support and resistance levels, varying over time.</a:t>
            </a:r>
          </a:p>
          <a:p>
            <a:endParaRPr lang="en-IN"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IN" sz="4000" dirty="0">
                <a:effectLst/>
                <a:latin typeface="Times New Roman" pitchFamily="18" charset="0"/>
                <a:cs typeface="Times New Roman" pitchFamily="18" charset="0"/>
              </a:rPr>
              <a:t>M</a:t>
            </a:r>
            <a:r>
              <a:rPr lang="en-IN" sz="4000" dirty="0" smtClean="0">
                <a:effectLst/>
                <a:latin typeface="Times New Roman" pitchFamily="18" charset="0"/>
                <a:cs typeface="Times New Roman" pitchFamily="18" charset="0"/>
              </a:rPr>
              <a:t>arket </a:t>
            </a:r>
            <a:r>
              <a:rPr lang="en-IN" sz="4000" dirty="0">
                <a:effectLst/>
                <a:latin typeface="Times New Roman" pitchFamily="18" charset="0"/>
                <a:cs typeface="Times New Roman" pitchFamily="18" charset="0"/>
              </a:rPr>
              <a:t>T</a:t>
            </a:r>
            <a:r>
              <a:rPr lang="en-IN" sz="4000" dirty="0" smtClean="0">
                <a:effectLst/>
                <a:latin typeface="Times New Roman" pitchFamily="18" charset="0"/>
                <a:cs typeface="Times New Roman" pitchFamily="18" charset="0"/>
              </a:rPr>
              <a:t>rend</a:t>
            </a:r>
            <a:r>
              <a:rPr lang="en-IN" dirty="0">
                <a:effectLst/>
              </a:rPr>
              <a:t> </a:t>
            </a:r>
            <a:endParaRPr lang="en-IN" dirty="0"/>
          </a:p>
        </p:txBody>
      </p:sp>
    </p:spTree>
    <p:extLst>
      <p:ext uri="{BB962C8B-B14F-4D97-AF65-F5344CB8AC3E}">
        <p14:creationId xmlns:p14="http://schemas.microsoft.com/office/powerpoint/2010/main" val="3660481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738531"/>
          </a:xfrm>
        </p:spPr>
        <p:txBody>
          <a:bodyPr>
            <a:normAutofit/>
          </a:bodyPr>
          <a:lstStyle/>
          <a:p>
            <a:r>
              <a:rPr lang="en-IN" sz="2800" dirty="0">
                <a:latin typeface="Times New Roman" pitchFamily="18" charset="0"/>
                <a:cs typeface="Times New Roman" pitchFamily="18" charset="0"/>
              </a:rPr>
              <a:t>The </a:t>
            </a:r>
            <a:r>
              <a:rPr lang="en-IN" sz="2800" b="1" dirty="0">
                <a:latin typeface="Times New Roman" pitchFamily="18" charset="0"/>
                <a:cs typeface="Times New Roman" pitchFamily="18" charset="0"/>
              </a:rPr>
              <a:t>retail life cycle theory</a:t>
            </a:r>
            <a:r>
              <a:rPr lang="en-IN" sz="2800" dirty="0">
                <a:latin typeface="Times New Roman" pitchFamily="18" charset="0"/>
                <a:cs typeface="Times New Roman" pitchFamily="18" charset="0"/>
              </a:rPr>
              <a:t> holds that </a:t>
            </a:r>
            <a:r>
              <a:rPr lang="en-IN" sz="2800" dirty="0">
                <a:latin typeface="Times New Roman" pitchFamily="18" charset="0"/>
                <a:cs typeface="Times New Roman" pitchFamily="18" charset="0"/>
                <a:hlinkClick r:id="rId2" tooltip="Retail"/>
              </a:rPr>
              <a:t>retail institutions</a:t>
            </a:r>
            <a:r>
              <a:rPr lang="en-IN" sz="2800" dirty="0">
                <a:latin typeface="Times New Roman" pitchFamily="18" charset="0"/>
                <a:cs typeface="Times New Roman" pitchFamily="18" charset="0"/>
              </a:rPr>
              <a:t> experience the cycle of innovation, growth, maturity and decline, like goods and services that they sell. similar to that of the </a:t>
            </a:r>
            <a:r>
              <a:rPr lang="en-IN" sz="2800" dirty="0">
                <a:latin typeface="Times New Roman" pitchFamily="18" charset="0"/>
                <a:cs typeface="Times New Roman" pitchFamily="18" charset="0"/>
                <a:hlinkClick r:id="rId3" tooltip="Product lifecycle"/>
              </a:rPr>
              <a:t>product life cycle</a:t>
            </a:r>
            <a:r>
              <a:rPr lang="en-IN" sz="2800" dirty="0">
                <a:latin typeface="Times New Roman" pitchFamily="18" charset="0"/>
                <a:cs typeface="Times New Roman" pitchFamily="18" charset="0"/>
              </a:rPr>
              <a:t> The market traits and strategies which are taken by retail institutions should differ in variable stages of retail life cycle</a:t>
            </a:r>
            <a:endParaRPr lang="en-IN"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IN" sz="4000" dirty="0">
                <a:effectLst/>
                <a:latin typeface="Times New Roman" pitchFamily="18" charset="0"/>
                <a:cs typeface="Times New Roman" pitchFamily="18" charset="0"/>
              </a:rPr>
              <a:t>R</a:t>
            </a:r>
            <a:r>
              <a:rPr lang="en-IN" sz="4000" dirty="0" smtClean="0">
                <a:effectLst/>
                <a:latin typeface="Times New Roman" pitchFamily="18" charset="0"/>
                <a:cs typeface="Times New Roman" pitchFamily="18" charset="0"/>
              </a:rPr>
              <a:t>etail </a:t>
            </a:r>
            <a:r>
              <a:rPr lang="en-IN" sz="4000" dirty="0">
                <a:effectLst/>
                <a:latin typeface="Times New Roman" pitchFamily="18" charset="0"/>
                <a:cs typeface="Times New Roman" pitchFamily="18" charset="0"/>
              </a:rPr>
              <a:t>L</a:t>
            </a:r>
            <a:r>
              <a:rPr lang="en-IN" sz="4000" dirty="0" smtClean="0">
                <a:effectLst/>
                <a:latin typeface="Times New Roman" pitchFamily="18" charset="0"/>
                <a:cs typeface="Times New Roman" pitchFamily="18" charset="0"/>
              </a:rPr>
              <a:t>ife </a:t>
            </a:r>
            <a:r>
              <a:rPr lang="en-IN" sz="4000" dirty="0">
                <a:effectLst/>
                <a:latin typeface="Times New Roman" pitchFamily="18" charset="0"/>
                <a:cs typeface="Times New Roman" pitchFamily="18" charset="0"/>
              </a:rPr>
              <a:t>C</a:t>
            </a:r>
            <a:r>
              <a:rPr lang="en-IN" sz="4000" dirty="0" smtClean="0">
                <a:effectLst/>
                <a:latin typeface="Times New Roman" pitchFamily="18" charset="0"/>
                <a:cs typeface="Times New Roman" pitchFamily="18" charset="0"/>
              </a:rPr>
              <a:t>ycle </a:t>
            </a:r>
            <a:endParaRPr lang="en-IN" sz="4000" dirty="0">
              <a:latin typeface="Times New Roman" pitchFamily="18" charset="0"/>
              <a:cs typeface="Times New Roman" pitchFamily="18" charset="0"/>
            </a:endParaRPr>
          </a:p>
        </p:txBody>
      </p:sp>
    </p:spTree>
    <p:extLst>
      <p:ext uri="{BB962C8B-B14F-4D97-AF65-F5344CB8AC3E}">
        <p14:creationId xmlns:p14="http://schemas.microsoft.com/office/powerpoint/2010/main" val="3965265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548680"/>
            <a:ext cx="8229600" cy="5400600"/>
          </a:xfrm>
        </p:spPr>
        <p:txBody>
          <a:bodyPr/>
          <a:lstStyle/>
          <a:p>
            <a:pPr marL="109728" indent="0">
              <a:buNone/>
            </a:pPr>
            <a:r>
              <a:rPr lang="en-US" sz="2800" b="1" dirty="0" smtClean="0">
                <a:latin typeface="Times New Roman" pitchFamily="18" charset="0"/>
                <a:cs typeface="Times New Roman" pitchFamily="18" charset="0"/>
              </a:rPr>
              <a:t>Contents:-</a:t>
            </a:r>
          </a:p>
          <a:p>
            <a:pPr marL="109728" indent="0">
              <a:buNone/>
            </a:pPr>
            <a:endParaRPr lang="en-US" sz="2800" b="1" dirty="0" smtClean="0">
              <a:latin typeface="Times New Roman" pitchFamily="18" charset="0"/>
              <a:cs typeface="Times New Roman" pitchFamily="18" charset="0"/>
            </a:endParaRPr>
          </a:p>
          <a:p>
            <a:pPr marL="109728" indent="0">
              <a:buNone/>
            </a:pPr>
            <a:r>
              <a:rPr lang="en-IN" sz="2800" dirty="0" smtClean="0"/>
              <a:t>1.Introduction to Retailing</a:t>
            </a:r>
            <a:endParaRPr lang="en-US" sz="2800" b="1" dirty="0">
              <a:latin typeface="Times New Roman" pitchFamily="18" charset="0"/>
              <a:cs typeface="Times New Roman" pitchFamily="18" charset="0"/>
            </a:endParaRPr>
          </a:p>
          <a:p>
            <a:r>
              <a:rPr lang="en-IN" dirty="0" smtClean="0"/>
              <a:t>Structure </a:t>
            </a:r>
            <a:r>
              <a:rPr lang="en-IN" dirty="0"/>
              <a:t>of retail </a:t>
            </a:r>
            <a:r>
              <a:rPr lang="en-IN" dirty="0" smtClean="0"/>
              <a:t>industry</a:t>
            </a:r>
          </a:p>
          <a:p>
            <a:r>
              <a:rPr lang="en-IN" dirty="0" smtClean="0"/>
              <a:t>Types </a:t>
            </a:r>
            <a:r>
              <a:rPr lang="en-IN" dirty="0"/>
              <a:t>of </a:t>
            </a:r>
            <a:r>
              <a:rPr lang="en-IN" dirty="0" smtClean="0"/>
              <a:t>retailers</a:t>
            </a:r>
          </a:p>
          <a:p>
            <a:r>
              <a:rPr lang="en-IN" dirty="0" smtClean="0"/>
              <a:t>Market segments and channels</a:t>
            </a:r>
          </a:p>
          <a:p>
            <a:r>
              <a:rPr lang="en-IN" dirty="0" smtClean="0"/>
              <a:t>Market trends</a:t>
            </a:r>
          </a:p>
          <a:p>
            <a:r>
              <a:rPr lang="en-IN" dirty="0"/>
              <a:t>R</a:t>
            </a:r>
            <a:r>
              <a:rPr lang="en-IN" dirty="0" smtClean="0"/>
              <a:t>etail </a:t>
            </a:r>
            <a:r>
              <a:rPr lang="en-IN" dirty="0"/>
              <a:t>life </a:t>
            </a:r>
            <a:r>
              <a:rPr lang="en-IN" dirty="0" smtClean="0"/>
              <a:t>cycle</a:t>
            </a:r>
            <a:endParaRPr lang="en-IN" dirty="0"/>
          </a:p>
        </p:txBody>
      </p:sp>
    </p:spTree>
    <p:extLst>
      <p:ext uri="{BB962C8B-B14F-4D97-AF65-F5344CB8AC3E}">
        <p14:creationId xmlns:p14="http://schemas.microsoft.com/office/powerpoint/2010/main" val="4015096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620689"/>
            <a:ext cx="8964487" cy="5040560"/>
          </a:xfrm>
        </p:spPr>
      </p:pic>
    </p:spTree>
    <p:extLst>
      <p:ext uri="{BB962C8B-B14F-4D97-AF65-F5344CB8AC3E}">
        <p14:creationId xmlns:p14="http://schemas.microsoft.com/office/powerpoint/2010/main" val="3005897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88640"/>
            <a:ext cx="8229600" cy="6048672"/>
          </a:xfrm>
        </p:spPr>
        <p:txBody>
          <a:bodyPr>
            <a:normAutofit fontScale="47500" lnSpcReduction="20000"/>
          </a:bodyPr>
          <a:lstStyle/>
          <a:p>
            <a:pPr marL="109728" indent="0" algn="ctr">
              <a:buNone/>
            </a:pPr>
            <a:r>
              <a:rPr lang="en-IN" sz="5900" b="1" dirty="0">
                <a:latin typeface="Times New Roman" pitchFamily="18" charset="0"/>
                <a:cs typeface="Times New Roman" pitchFamily="18" charset="0"/>
              </a:rPr>
              <a:t>S</a:t>
            </a:r>
            <a:r>
              <a:rPr lang="en-IN" sz="5900" b="1" dirty="0" smtClean="0">
                <a:latin typeface="Times New Roman" pitchFamily="18" charset="0"/>
                <a:cs typeface="Times New Roman" pitchFamily="18" charset="0"/>
              </a:rPr>
              <a:t>tages </a:t>
            </a:r>
            <a:r>
              <a:rPr lang="en-IN" sz="5900" b="1" dirty="0">
                <a:latin typeface="Times New Roman" pitchFamily="18" charset="0"/>
                <a:cs typeface="Times New Roman" pitchFamily="18" charset="0"/>
              </a:rPr>
              <a:t>O</a:t>
            </a:r>
            <a:r>
              <a:rPr lang="en-IN" sz="5900" b="1" dirty="0" smtClean="0">
                <a:latin typeface="Times New Roman" pitchFamily="18" charset="0"/>
                <a:cs typeface="Times New Roman" pitchFamily="18" charset="0"/>
              </a:rPr>
              <a:t>f Retail </a:t>
            </a:r>
            <a:r>
              <a:rPr lang="en-IN" sz="5900" b="1" dirty="0">
                <a:latin typeface="Times New Roman" pitchFamily="18" charset="0"/>
                <a:cs typeface="Times New Roman" pitchFamily="18" charset="0"/>
              </a:rPr>
              <a:t>L</a:t>
            </a:r>
            <a:r>
              <a:rPr lang="en-IN" sz="5900" b="1" dirty="0" smtClean="0">
                <a:latin typeface="Times New Roman" pitchFamily="18" charset="0"/>
                <a:cs typeface="Times New Roman" pitchFamily="18" charset="0"/>
              </a:rPr>
              <a:t>ife Cycle</a:t>
            </a:r>
          </a:p>
          <a:p>
            <a:pPr marL="109728" indent="0" algn="ctr">
              <a:buNone/>
            </a:pPr>
            <a:endParaRPr lang="en-IN" sz="2800" b="1" dirty="0" smtClean="0">
              <a:latin typeface="Times New Roman" pitchFamily="18" charset="0"/>
              <a:cs typeface="Times New Roman" pitchFamily="18" charset="0"/>
            </a:endParaRPr>
          </a:p>
          <a:p>
            <a:pPr marL="109728" indent="0">
              <a:buNone/>
            </a:pPr>
            <a:r>
              <a:rPr lang="en-IN" sz="5100" b="1" dirty="0" smtClean="0">
                <a:latin typeface="Times New Roman" pitchFamily="18" charset="0"/>
                <a:cs typeface="Times New Roman" pitchFamily="18" charset="0"/>
              </a:rPr>
              <a:t>1. Innovation stage</a:t>
            </a:r>
            <a:endParaRPr lang="en-IN" sz="5100" dirty="0">
              <a:latin typeface="Times New Roman" pitchFamily="18" charset="0"/>
              <a:cs typeface="Times New Roman" pitchFamily="18" charset="0"/>
            </a:endParaRPr>
          </a:p>
          <a:p>
            <a:r>
              <a:rPr lang="en-IN" sz="4200" dirty="0">
                <a:latin typeface="Times New Roman" pitchFamily="18" charset="0"/>
                <a:cs typeface="Times New Roman" pitchFamily="18" charset="0"/>
              </a:rPr>
              <a:t>In the innovation stage, in which the reformation and development of business methods promote the emergence of new retail formats, the operating characteristics of new formats have not been understood by both consumers and the industry, lowering </a:t>
            </a:r>
            <a:r>
              <a:rPr lang="en-IN" sz="4200" u="sng" dirty="0">
                <a:latin typeface="Times New Roman" pitchFamily="18" charset="0"/>
                <a:cs typeface="Times New Roman" pitchFamily="18" charset="0"/>
                <a:hlinkClick r:id="rId2" tooltip="Market share"/>
              </a:rPr>
              <a:t>market share</a:t>
            </a:r>
            <a:r>
              <a:rPr lang="en-IN" sz="4200" dirty="0">
                <a:latin typeface="Times New Roman" pitchFamily="18" charset="0"/>
                <a:cs typeface="Times New Roman" pitchFamily="18" charset="0"/>
              </a:rPr>
              <a:t>. Moreover, because of the development cost of new formats, it is hard for retail companies, which apply the new methods, to make profit at this stage.</a:t>
            </a:r>
          </a:p>
          <a:p>
            <a:r>
              <a:rPr lang="en-IN" sz="4200" dirty="0">
                <a:latin typeface="Times New Roman" pitchFamily="18" charset="0"/>
                <a:cs typeface="Times New Roman" pitchFamily="18" charset="0"/>
              </a:rPr>
              <a:t>This theory holds that the innovation in retail institutions is realized through the reformation of business methods. The reformation of business methods is mainly realized by decreasing the cost of operation and the price of products or services. However, it may also be innovated through improvement of </a:t>
            </a:r>
            <a:r>
              <a:rPr lang="en-IN" sz="4200" u="sng" dirty="0">
                <a:latin typeface="Times New Roman" pitchFamily="18" charset="0"/>
                <a:cs typeface="Times New Roman" pitchFamily="18" charset="0"/>
                <a:hlinkClick r:id="rId3" tooltip="Product mix"/>
              </a:rPr>
              <a:t>product mix</a:t>
            </a:r>
            <a:r>
              <a:rPr lang="en-IN" sz="4200" dirty="0">
                <a:latin typeface="Times New Roman" pitchFamily="18" charset="0"/>
                <a:cs typeface="Times New Roman" pitchFamily="18" charset="0"/>
              </a:rPr>
              <a:t>, </a:t>
            </a:r>
            <a:r>
              <a:rPr lang="en-IN" sz="4200" u="sng" dirty="0">
                <a:latin typeface="Times New Roman" pitchFamily="18" charset="0"/>
                <a:cs typeface="Times New Roman" pitchFamily="18" charset="0"/>
                <a:hlinkClick r:id="rId4" tooltip="Customer service"/>
              </a:rPr>
              <a:t>customer service</a:t>
            </a:r>
            <a:r>
              <a:rPr lang="en-IN" sz="4200" dirty="0">
                <a:latin typeface="Times New Roman" pitchFamily="18" charset="0"/>
                <a:cs typeface="Times New Roman" pitchFamily="18" charset="0"/>
              </a:rPr>
              <a:t>, sales, store selection, store design or </a:t>
            </a:r>
            <a:r>
              <a:rPr lang="en-IN" sz="4200" u="sng" dirty="0">
                <a:latin typeface="Times New Roman" pitchFamily="18" charset="0"/>
                <a:cs typeface="Times New Roman" pitchFamily="18" charset="0"/>
                <a:hlinkClick r:id="rId5" tooltip="Sales promotion"/>
              </a:rPr>
              <a:t>sales promotion</a:t>
            </a:r>
            <a:r>
              <a:rPr lang="en-IN" sz="4200" dirty="0">
                <a:latin typeface="Times New Roman" pitchFamily="18" charset="0"/>
                <a:cs typeface="Times New Roman" pitchFamily="18" charset="0"/>
              </a:rPr>
              <a:t>, </a:t>
            </a:r>
            <a:r>
              <a:rPr lang="en-IN" sz="4200" u="sng" dirty="0">
                <a:latin typeface="Times New Roman" pitchFamily="18" charset="0"/>
                <a:cs typeface="Times New Roman" pitchFamily="18" charset="0"/>
                <a:hlinkClick r:id="rId6" tooltip="Business hours"/>
              </a:rPr>
              <a:t>business hours</a:t>
            </a:r>
            <a:r>
              <a:rPr lang="en-IN" sz="4200" dirty="0">
                <a:latin typeface="Times New Roman" pitchFamily="18" charset="0"/>
                <a:cs typeface="Times New Roman" pitchFamily="18" charset="0"/>
              </a:rPr>
              <a:t>, </a:t>
            </a:r>
            <a:r>
              <a:rPr lang="en-IN" sz="4200" u="sng" dirty="0">
                <a:latin typeface="Times New Roman" pitchFamily="18" charset="0"/>
                <a:cs typeface="Times New Roman" pitchFamily="18" charset="0"/>
                <a:hlinkClick r:id="rId7" tooltip="Logistics"/>
              </a:rPr>
              <a:t>logistics</a:t>
            </a:r>
            <a:r>
              <a:rPr lang="en-IN" sz="4200" dirty="0">
                <a:latin typeface="Times New Roman" pitchFamily="18" charset="0"/>
                <a:cs typeface="Times New Roman" pitchFamily="18" charset="0"/>
              </a:rPr>
              <a:t> system and other ways, some of which are usually combined and innovated. Sometimes the company which leads the new retail format may become the target of hit (Roth, V. J., &amp; Klein, S. 1993). During the period, the emergence of new forms can also lead to the blow of competitors and retaliation. In this stage, it has little impact on the existing competitive structure for its low market share.</a:t>
            </a:r>
          </a:p>
          <a:p>
            <a:pPr marL="109728" indent="0" algn="ctr">
              <a:buNone/>
            </a:pPr>
            <a:endParaRPr lang="en-IN" sz="4200" dirty="0">
              <a:latin typeface="Times New Roman" pitchFamily="18" charset="0"/>
              <a:cs typeface="Times New Roman" pitchFamily="18" charset="0"/>
            </a:endParaRPr>
          </a:p>
        </p:txBody>
      </p:sp>
    </p:spTree>
    <p:extLst>
      <p:ext uri="{BB962C8B-B14F-4D97-AF65-F5344CB8AC3E}">
        <p14:creationId xmlns:p14="http://schemas.microsoft.com/office/powerpoint/2010/main" val="33603748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616624"/>
          </a:xfrm>
        </p:spPr>
        <p:txBody>
          <a:bodyPr>
            <a:noAutofit/>
          </a:bodyPr>
          <a:lstStyle/>
          <a:p>
            <a:pPr marL="109728" indent="0">
              <a:buNone/>
            </a:pPr>
            <a:r>
              <a:rPr lang="en-IN" sz="2400" b="1" dirty="0" smtClean="0">
                <a:latin typeface="Times New Roman" pitchFamily="18" charset="0"/>
                <a:cs typeface="Times New Roman" pitchFamily="18" charset="0"/>
              </a:rPr>
              <a:t>2. Growth stage</a:t>
            </a:r>
            <a:endParaRPr lang="en-IN" sz="2400" dirty="0">
              <a:latin typeface="Times New Roman" pitchFamily="18" charset="0"/>
              <a:cs typeface="Times New Roman" pitchFamily="18" charset="0"/>
            </a:endParaRPr>
          </a:p>
          <a:p>
            <a:r>
              <a:rPr lang="en-IN" sz="2000" dirty="0">
                <a:latin typeface="Times New Roman" pitchFamily="18" charset="0"/>
                <a:cs typeface="Times New Roman" pitchFamily="18" charset="0"/>
              </a:rPr>
              <a:t>In the growth stage, </a:t>
            </a:r>
            <a:r>
              <a:rPr lang="en-IN" sz="2000" dirty="0" err="1">
                <a:latin typeface="Times New Roman" pitchFamily="18" charset="0"/>
                <a:cs typeface="Times New Roman" pitchFamily="18" charset="0"/>
              </a:rPr>
              <a:t>Langlois</a:t>
            </a:r>
            <a:r>
              <a:rPr lang="en-IN" sz="2000" dirty="0">
                <a:latin typeface="Times New Roman" pitchFamily="18" charset="0"/>
                <a:cs typeface="Times New Roman" pitchFamily="18" charset="0"/>
              </a:rPr>
              <a:t>, R., &amp; Robertson, P. (1995) points out that the new business formats start to be accepted by consumers and traits of new formats are widely understood in the industry. As a result, the market share begins to ascend and copycats are also on the rise. The competition between companies that apply traditional methods and new methods gets more intense. At that time, companies who have reformed their operating activities firstly can increase the marker sales and the profitability.</a:t>
            </a:r>
          </a:p>
          <a:p>
            <a:r>
              <a:rPr lang="en-IN" sz="2000" dirty="0">
                <a:latin typeface="Times New Roman" pitchFamily="18" charset="0"/>
                <a:cs typeface="Times New Roman" pitchFamily="18" charset="0"/>
              </a:rPr>
              <a:t>At the meanwhile, the competition between companies of new and original retail formats begin to turn out white-hot. With the rapid growth of reformed companies, customers of companies without innovation intend to choose products and services of innovative companies. Therefore, the unreformed retail institutions begin to take various actions to reduce the loss of customers. In fact, many companies which use original retail formats meet challenges of new formats with the positive attitude and apply some new methods in the existing formats. The competition of different retail formats is unique and increase the vitality in the market.</a:t>
            </a:r>
          </a:p>
          <a:p>
            <a:pPr marL="109728" indent="0">
              <a:buNone/>
            </a:pP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224900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616624"/>
          </a:xfrm>
        </p:spPr>
        <p:txBody>
          <a:bodyPr>
            <a:normAutofit fontScale="55000" lnSpcReduction="20000"/>
          </a:bodyPr>
          <a:lstStyle/>
          <a:p>
            <a:pPr marL="109728" indent="0">
              <a:buNone/>
            </a:pPr>
            <a:r>
              <a:rPr lang="en-IN" sz="4400" b="1" dirty="0" smtClean="0">
                <a:latin typeface="Times New Roman" pitchFamily="18" charset="0"/>
                <a:cs typeface="Times New Roman" pitchFamily="18" charset="0"/>
              </a:rPr>
              <a:t>3. Maturity stage</a:t>
            </a:r>
            <a:endParaRPr lang="en-IN" sz="4400" dirty="0">
              <a:latin typeface="Times New Roman" pitchFamily="18" charset="0"/>
              <a:cs typeface="Times New Roman" pitchFamily="18" charset="0"/>
            </a:endParaRPr>
          </a:p>
          <a:p>
            <a:r>
              <a:rPr lang="en-IN" sz="3400" dirty="0">
                <a:latin typeface="Times New Roman" pitchFamily="18" charset="0"/>
                <a:cs typeface="Times New Roman" pitchFamily="18" charset="0"/>
              </a:rPr>
              <a:t>In this stage, companies of new retail formats are incapable of taking more market share and expand the customers' base. In this period, companies which won out in the growth stage are trying to maintain the market share. However, the profit margin begins to decline because the new retail formats could not make any company have edge on the others and companies have to decrease the price in order to defeat competitors. Therefore, how to decrease the cost is the main problem that each enterprise faces. In order to pursue the differential advantage in the period of competition, the enterprises compete to make the market more mature and stable. Characteristics of new formats have been gradually lost and new formats change to traditional formats. Thus it becomes an important opportunity for the emergency of another new format.</a:t>
            </a:r>
          </a:p>
          <a:p>
            <a:r>
              <a:rPr lang="en-IN" sz="3400" dirty="0">
                <a:latin typeface="Times New Roman" pitchFamily="18" charset="0"/>
                <a:cs typeface="Times New Roman" pitchFamily="18" charset="0"/>
              </a:rPr>
              <a:t>For </a:t>
            </a:r>
            <a:r>
              <a:rPr lang="en-IN" sz="3400" u="sng" dirty="0">
                <a:latin typeface="Times New Roman" pitchFamily="18" charset="0"/>
                <a:cs typeface="Times New Roman" pitchFamily="18" charset="0"/>
                <a:hlinkClick r:id="rId2" tooltip="Chain business (page does not exist)"/>
              </a:rPr>
              <a:t>chain businesses</a:t>
            </a:r>
            <a:r>
              <a:rPr lang="en-IN" sz="3400" dirty="0">
                <a:latin typeface="Times New Roman" pitchFamily="18" charset="0"/>
                <a:cs typeface="Times New Roman" pitchFamily="18" charset="0"/>
              </a:rPr>
              <a:t>, in this stage, they need to consider to close inefficient shops and open new shops in good addresses as well as develop to diversified and compound retail organization (Turner, S. 2002). It should be pointed out that the retail format even in the maturity stage can be improved to make the company come back to the growth stage. According to the research of Sun, L., Kay, R., &amp; Chew, M. (2009), department stores in the United States has been in the maturity stage after </a:t>
            </a:r>
            <a:r>
              <a:rPr lang="en-IN" sz="3400" u="sng" dirty="0">
                <a:latin typeface="Times New Roman" pitchFamily="18" charset="0"/>
                <a:cs typeface="Times New Roman" pitchFamily="18" charset="0"/>
                <a:hlinkClick r:id="rId3" tooltip="World War II"/>
              </a:rPr>
              <a:t>World War II</a:t>
            </a:r>
            <a:r>
              <a:rPr lang="en-IN" sz="3400" dirty="0">
                <a:latin typeface="Times New Roman" pitchFamily="18" charset="0"/>
                <a:cs typeface="Times New Roman" pitchFamily="18" charset="0"/>
              </a:rPr>
              <a:t>. After that, the development of shopping </a:t>
            </a:r>
            <a:r>
              <a:rPr lang="en-IN" sz="3400" dirty="0" err="1">
                <a:latin typeface="Times New Roman" pitchFamily="18" charset="0"/>
                <a:cs typeface="Times New Roman" pitchFamily="18" charset="0"/>
              </a:rPr>
              <a:t>centers</a:t>
            </a:r>
            <a:r>
              <a:rPr lang="en-IN" sz="3400" dirty="0">
                <a:latin typeface="Times New Roman" pitchFamily="18" charset="0"/>
                <a:cs typeface="Times New Roman" pitchFamily="18" charset="0"/>
              </a:rPr>
              <a:t> gave department stores an opportunity to grow again because department stores were different at that time form before and they were reformed based on the model of shopping </a:t>
            </a:r>
            <a:r>
              <a:rPr lang="en-IN" sz="3400" dirty="0" err="1">
                <a:latin typeface="Times New Roman" pitchFamily="18" charset="0"/>
                <a:cs typeface="Times New Roman" pitchFamily="18" charset="0"/>
              </a:rPr>
              <a:t>centers</a:t>
            </a:r>
            <a:r>
              <a:rPr lang="en-IN" sz="3400" dirty="0">
                <a:latin typeface="Times New Roman" pitchFamily="18" charset="0"/>
                <a:cs typeface="Times New Roman" pitchFamily="18" charset="0"/>
              </a:rPr>
              <a:t> .</a:t>
            </a:r>
          </a:p>
          <a:p>
            <a:pPr marL="109728" indent="0">
              <a:buNone/>
            </a:pPr>
            <a:endParaRPr lang="en-IN" dirty="0"/>
          </a:p>
        </p:txBody>
      </p:sp>
    </p:spTree>
    <p:extLst>
      <p:ext uri="{BB962C8B-B14F-4D97-AF65-F5344CB8AC3E}">
        <p14:creationId xmlns:p14="http://schemas.microsoft.com/office/powerpoint/2010/main" val="30457132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476672"/>
            <a:ext cx="8229600" cy="5328592"/>
          </a:xfrm>
        </p:spPr>
        <p:txBody>
          <a:bodyPr>
            <a:normAutofit fontScale="92500" lnSpcReduction="10000"/>
          </a:bodyPr>
          <a:lstStyle/>
          <a:p>
            <a:pPr marL="109728" indent="0">
              <a:buNone/>
            </a:pPr>
            <a:r>
              <a:rPr lang="en-IN" sz="3100" b="1" dirty="0" smtClean="0">
                <a:latin typeface="Times New Roman" pitchFamily="18" charset="0"/>
                <a:cs typeface="Times New Roman" pitchFamily="18" charset="0"/>
              </a:rPr>
              <a:t>4. Decline stage</a:t>
            </a:r>
            <a:endParaRPr lang="en-IN" sz="3100" dirty="0">
              <a:latin typeface="Times New Roman" pitchFamily="18" charset="0"/>
              <a:cs typeface="Times New Roman" pitchFamily="18" charset="0"/>
            </a:endParaRPr>
          </a:p>
          <a:p>
            <a:r>
              <a:rPr lang="en-IN" sz="2400" dirty="0">
                <a:latin typeface="Times New Roman" pitchFamily="18" charset="0"/>
                <a:cs typeface="Times New Roman" pitchFamily="18" charset="0"/>
              </a:rPr>
              <a:t>In decline stage, the new formats have become the traditional ones and with the change of consumers' buying </a:t>
            </a:r>
            <a:r>
              <a:rPr lang="en-IN" sz="2400" dirty="0" err="1">
                <a:latin typeface="Times New Roman" pitchFamily="18" charset="0"/>
                <a:cs typeface="Times New Roman" pitchFamily="18" charset="0"/>
              </a:rPr>
              <a:t>behavior</a:t>
            </a:r>
            <a:r>
              <a:rPr lang="en-IN" sz="2400" dirty="0">
                <a:latin typeface="Times New Roman" pitchFamily="18" charset="0"/>
                <a:cs typeface="Times New Roman" pitchFamily="18" charset="0"/>
              </a:rPr>
              <a:t> and the appearance of newer formats, the market begins to shrink and traditional formats (original new formats) could not make any profit but may suffer great loss due to the decreasing sales. During this period, some companies decide to leave the market. As a result, the competition among the same retail formats is not serious but the competition of different formats will get increasingly intense.</a:t>
            </a:r>
          </a:p>
          <a:p>
            <a:r>
              <a:rPr lang="en-IN" sz="2400" dirty="0">
                <a:latin typeface="Times New Roman" pitchFamily="18" charset="0"/>
                <a:cs typeface="Times New Roman" pitchFamily="18" charset="0"/>
              </a:rPr>
              <a:t>Companies of the traditional format compete through the price, which makes their profit get less and less. Companies of the new format have edge on the others due to their advantages in other aspects like service, product quality and operation style. The situation of decline stage is similar to the innovation stage but in the term of traditional formats.</a:t>
            </a:r>
          </a:p>
          <a:p>
            <a:pPr marL="109728" indent="0">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8611012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91680" y="1772816"/>
            <a:ext cx="5400600" cy="3456384"/>
          </a:xfrm>
        </p:spPr>
      </p:pic>
    </p:spTree>
    <p:extLst>
      <p:ext uri="{BB962C8B-B14F-4D97-AF65-F5344CB8AC3E}">
        <p14:creationId xmlns:p14="http://schemas.microsoft.com/office/powerpoint/2010/main" val="3740059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256584"/>
          </a:xfrm>
        </p:spPr>
        <p:txBody>
          <a:bodyPr>
            <a:normAutofit/>
          </a:bodyPr>
          <a:lstStyle/>
          <a:p>
            <a:pPr marL="109728" indent="0">
              <a:buNone/>
            </a:pPr>
            <a:r>
              <a:rPr lang="en-IN" dirty="0">
                <a:latin typeface="Times New Roman" pitchFamily="18" charset="0"/>
                <a:cs typeface="Times New Roman" pitchFamily="18" charset="0"/>
              </a:rPr>
              <a:t>Retailing comes at the end of the marketing distributive channel. The word ‘retail has been derived from the French word “</a:t>
            </a:r>
            <a:r>
              <a:rPr lang="en-IN" dirty="0" err="1">
                <a:latin typeface="Times New Roman" pitchFamily="18" charset="0"/>
                <a:cs typeface="Times New Roman" pitchFamily="18" charset="0"/>
              </a:rPr>
              <a:t>retaillier</a:t>
            </a:r>
            <a:r>
              <a:rPr lang="en-IN" dirty="0">
                <a:latin typeface="Times New Roman" pitchFamily="18" charset="0"/>
                <a:cs typeface="Times New Roman" pitchFamily="18" charset="0"/>
              </a:rPr>
              <a:t>” and means ‘to cut a piece’ or ‘to break bulk’. It covers all the activities involved in the sale of product and services. Retailing is a high intensity competition industry and second largest globally. The reason for its popularity lies in its ability to provide easier access to a variety of products, freedom of choice, and many services to consumers. The size of an average retail store varies across countries depending largely on the level of a particular country’s economic development. </a:t>
            </a:r>
            <a:endParaRPr lang="en-IN"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pPr algn="ctr"/>
            <a:r>
              <a:rPr lang="en-IN" sz="3600" dirty="0">
                <a:effectLst/>
                <a:latin typeface="Times New Roman" pitchFamily="18" charset="0"/>
                <a:cs typeface="Times New Roman" pitchFamily="18" charset="0"/>
              </a:rPr>
              <a:t>Introduction to Retailing</a:t>
            </a:r>
            <a:br>
              <a:rPr lang="en-IN" sz="3600" dirty="0">
                <a:effectLst/>
                <a:latin typeface="Times New Roman" pitchFamily="18" charset="0"/>
                <a:cs typeface="Times New Roman" pitchFamily="18" charset="0"/>
              </a:rPr>
            </a:br>
            <a:endParaRPr lang="en-IN" sz="3600" dirty="0">
              <a:latin typeface="Times New Roman" pitchFamily="18" charset="0"/>
              <a:cs typeface="Times New Roman" pitchFamily="18" charset="0"/>
            </a:endParaRPr>
          </a:p>
        </p:txBody>
      </p:sp>
    </p:spTree>
    <p:extLst>
      <p:ext uri="{BB962C8B-B14F-4D97-AF65-F5344CB8AC3E}">
        <p14:creationId xmlns:p14="http://schemas.microsoft.com/office/powerpoint/2010/main" val="3155612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548680"/>
            <a:ext cx="8229600" cy="5544616"/>
          </a:xfrm>
        </p:spPr>
        <p:txBody>
          <a:bodyPr/>
          <a:lstStyle/>
          <a:p>
            <a:pPr marL="109728" indent="0">
              <a:buNone/>
            </a:pPr>
            <a:endParaRPr lang="en-IN" dirty="0"/>
          </a:p>
          <a:p>
            <a:r>
              <a:rPr lang="en-IN" dirty="0">
                <a:latin typeface="Times New Roman" pitchFamily="18" charset="0"/>
                <a:cs typeface="Times New Roman" pitchFamily="18" charset="0"/>
              </a:rPr>
              <a:t>Definition According to Phillip </a:t>
            </a:r>
            <a:r>
              <a:rPr lang="en-IN" dirty="0" err="1">
                <a:latin typeface="Times New Roman" pitchFamily="18" charset="0"/>
                <a:cs typeface="Times New Roman" pitchFamily="18" charset="0"/>
              </a:rPr>
              <a:t>Kotler</a:t>
            </a:r>
            <a:r>
              <a:rPr lang="en-IN" dirty="0">
                <a:latin typeface="Times New Roman" pitchFamily="18" charset="0"/>
                <a:cs typeface="Times New Roman" pitchFamily="18" charset="0"/>
              </a:rPr>
              <a:t>: "Retailing includes all the activities involved in selling goods or services to the final consumers for personal and non-business use."</a:t>
            </a:r>
          </a:p>
          <a:p>
            <a:pPr marL="109728" indent="0">
              <a:buNone/>
            </a:pPr>
            <a:endParaRPr lang="en-IN" dirty="0"/>
          </a:p>
        </p:txBody>
      </p:sp>
    </p:spTree>
    <p:extLst>
      <p:ext uri="{BB962C8B-B14F-4D97-AF65-F5344CB8AC3E}">
        <p14:creationId xmlns:p14="http://schemas.microsoft.com/office/powerpoint/2010/main" val="3807652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980729"/>
            <a:ext cx="8784976" cy="4896543"/>
          </a:xfrm>
        </p:spPr>
      </p:pic>
      <p:sp>
        <p:nvSpPr>
          <p:cNvPr id="3" name="Title 2"/>
          <p:cNvSpPr>
            <a:spLocks noGrp="1"/>
          </p:cNvSpPr>
          <p:nvPr>
            <p:ph type="title"/>
          </p:nvPr>
        </p:nvSpPr>
        <p:spPr/>
        <p:txBody>
          <a:bodyPr>
            <a:normAutofit fontScale="90000"/>
          </a:bodyPr>
          <a:lstStyle/>
          <a:p>
            <a:pPr algn="ctr"/>
            <a:r>
              <a:rPr lang="en-IN" dirty="0">
                <a:latin typeface="Times New Roman" pitchFamily="18" charset="0"/>
                <a:cs typeface="Times New Roman" pitchFamily="18" charset="0"/>
              </a:rPr>
              <a:t>Structure of </a:t>
            </a:r>
            <a:r>
              <a:rPr lang="en-IN" sz="4000" dirty="0">
                <a:latin typeface="Times New Roman" pitchFamily="18" charset="0"/>
                <a:cs typeface="Times New Roman" pitchFamily="18" charset="0"/>
              </a:rPr>
              <a:t>retail</a:t>
            </a:r>
            <a:r>
              <a:rPr lang="en-IN" dirty="0">
                <a:latin typeface="Times New Roman" pitchFamily="18" charset="0"/>
                <a:cs typeface="Times New Roman" pitchFamily="18" charset="0"/>
              </a:rPr>
              <a:t> industry</a:t>
            </a:r>
            <a:br>
              <a:rPr lang="en-IN" dirty="0">
                <a:latin typeface="Times New Roman" pitchFamily="18" charset="0"/>
                <a:cs typeface="Times New Roman" pitchFamily="18" charset="0"/>
              </a:rPr>
            </a:b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700083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88640"/>
            <a:ext cx="8568952" cy="5688632"/>
          </a:xfrm>
        </p:spPr>
      </p:pic>
    </p:spTree>
    <p:extLst>
      <p:ext uri="{BB962C8B-B14F-4D97-AF65-F5344CB8AC3E}">
        <p14:creationId xmlns:p14="http://schemas.microsoft.com/office/powerpoint/2010/main" val="180351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404664"/>
            <a:ext cx="8568952" cy="5328592"/>
          </a:xfrm>
        </p:spPr>
      </p:pic>
    </p:spTree>
    <p:extLst>
      <p:ext uri="{BB962C8B-B14F-4D97-AF65-F5344CB8AC3E}">
        <p14:creationId xmlns:p14="http://schemas.microsoft.com/office/powerpoint/2010/main" val="3145434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332656"/>
            <a:ext cx="8136904" cy="5400599"/>
          </a:xfrm>
        </p:spPr>
      </p:pic>
    </p:spTree>
    <p:extLst>
      <p:ext uri="{BB962C8B-B14F-4D97-AF65-F5344CB8AC3E}">
        <p14:creationId xmlns:p14="http://schemas.microsoft.com/office/powerpoint/2010/main" val="3080460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76672"/>
            <a:ext cx="8064896" cy="5424178"/>
          </a:xfrm>
        </p:spPr>
      </p:pic>
    </p:spTree>
    <p:extLst>
      <p:ext uri="{BB962C8B-B14F-4D97-AF65-F5344CB8AC3E}">
        <p14:creationId xmlns:p14="http://schemas.microsoft.com/office/powerpoint/2010/main" val="3063592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1009</Words>
  <Application>Microsoft Office PowerPoint</Application>
  <PresentationFormat>On-screen Show (4:3)</PresentationFormat>
  <Paragraphs>51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PowerPoint Presentation</vt:lpstr>
      <vt:lpstr>PowerPoint Presentation</vt:lpstr>
      <vt:lpstr>Introduction to Retailing </vt:lpstr>
      <vt:lpstr>PowerPoint Presentation</vt:lpstr>
      <vt:lpstr>Structure of retail industry </vt:lpstr>
      <vt:lpstr>PowerPoint Presentation</vt:lpstr>
      <vt:lpstr>PowerPoint Presentation</vt:lpstr>
      <vt:lpstr>PowerPoint Presentation</vt:lpstr>
      <vt:lpstr>PowerPoint Presentation</vt:lpstr>
      <vt:lpstr> Types of retailers </vt:lpstr>
      <vt:lpstr>PowerPoint Presentation</vt:lpstr>
      <vt:lpstr>PowerPoint Presentation</vt:lpstr>
      <vt:lpstr>Market segments and channels </vt:lpstr>
      <vt:lpstr>PowerPoint Presentation</vt:lpstr>
      <vt:lpstr>PowerPoint Presentation</vt:lpstr>
      <vt:lpstr>PowerPoint Presentation</vt:lpstr>
      <vt:lpstr>PowerPoint Presentation</vt:lpstr>
      <vt:lpstr>Market Trend </vt:lpstr>
      <vt:lpstr>Retail Life Cycle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czl</dc:creator>
  <cp:lastModifiedBy>czl</cp:lastModifiedBy>
  <cp:revision>8</cp:revision>
  <dcterms:created xsi:type="dcterms:W3CDTF">2020-12-19T08:34:04Z</dcterms:created>
  <dcterms:modified xsi:type="dcterms:W3CDTF">2020-12-19T09:43:30Z</dcterms:modified>
</cp:coreProperties>
</file>